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8"/>
    <p:restoredTop sz="94729"/>
  </p:normalViewPr>
  <p:slideViewPr>
    <p:cSldViewPr snapToGrid="0" snapToObjects="1">
      <p:cViewPr>
        <p:scale>
          <a:sx n="55" d="100"/>
          <a:sy n="55" d="100"/>
        </p:scale>
        <p:origin x="880"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EF6E5-19B1-0841-8E4D-B38445B8514E}"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22104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EF6E5-19B1-0841-8E4D-B38445B8514E}"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15610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EF6E5-19B1-0841-8E4D-B38445B8514E}"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21405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EF6E5-19B1-0841-8E4D-B38445B8514E}"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19029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EF6E5-19B1-0841-8E4D-B38445B8514E}"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45222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6EF6E5-19B1-0841-8E4D-B38445B8514E}"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45957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EF6E5-19B1-0841-8E4D-B38445B8514E}" type="datetimeFigureOut">
              <a:rPr lang="en-US" smtClean="0"/>
              <a:t>10/28/17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37110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6EF6E5-19B1-0841-8E4D-B38445B8514E}"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89994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EF6E5-19B1-0841-8E4D-B38445B8514E}" type="datetimeFigureOut">
              <a:rPr lang="en-US" smtClean="0"/>
              <a:t>10/28/17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68707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EF6E5-19B1-0841-8E4D-B38445B8514E}"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7295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EF6E5-19B1-0841-8E4D-B38445B8514E}"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8CDD-90FE-AE4B-9A83-FFF893AD5E4E}" type="slidenum">
              <a:rPr lang="en-US" smtClean="0"/>
              <a:t>‹#›</a:t>
            </a:fld>
            <a:endParaRPr lang="en-US"/>
          </a:p>
        </p:txBody>
      </p:sp>
    </p:spTree>
    <p:extLst>
      <p:ext uri="{BB962C8B-B14F-4D97-AF65-F5344CB8AC3E}">
        <p14:creationId xmlns:p14="http://schemas.microsoft.com/office/powerpoint/2010/main" val="1331209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EF6E5-19B1-0841-8E4D-B38445B8514E}" type="datetimeFigureOut">
              <a:rPr lang="en-US" smtClean="0"/>
              <a:t>10/28/17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98CDD-90FE-AE4B-9A83-FFF893AD5E4E}" type="slidenum">
              <a:rPr lang="en-US" smtClean="0"/>
              <a:t>‹#›</a:t>
            </a:fld>
            <a:endParaRPr lang="en-US"/>
          </a:p>
        </p:txBody>
      </p:sp>
    </p:spTree>
    <p:extLst>
      <p:ext uri="{BB962C8B-B14F-4D97-AF65-F5344CB8AC3E}">
        <p14:creationId xmlns:p14="http://schemas.microsoft.com/office/powerpoint/2010/main" val="139395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6187" t="343" r="6080" b="513"/>
          <a:stretch/>
        </p:blipFill>
        <p:spPr>
          <a:xfrm>
            <a:off x="23445" y="58615"/>
            <a:ext cx="12121662" cy="6799385"/>
          </a:xfrm>
          <a:prstGeom prst="rect">
            <a:avLst/>
          </a:prstGeom>
        </p:spPr>
      </p:pic>
      <p:pic>
        <p:nvPicPr>
          <p:cNvPr id="4" name="Picture 3"/>
          <p:cNvPicPr>
            <a:picLocks noChangeAspect="1"/>
          </p:cNvPicPr>
          <p:nvPr/>
        </p:nvPicPr>
        <p:blipFill rotWithShape="1">
          <a:blip r:embed="rId2"/>
          <a:srcRect l="6187" t="343" r="6080" b="513"/>
          <a:stretch/>
        </p:blipFill>
        <p:spPr>
          <a:xfrm>
            <a:off x="23446" y="23446"/>
            <a:ext cx="12121662" cy="6799385"/>
          </a:xfrm>
          <a:prstGeom prst="rect">
            <a:avLst/>
          </a:prstGeom>
        </p:spPr>
      </p:pic>
      <p:sp>
        <p:nvSpPr>
          <p:cNvPr id="3" name="Subtitle 2"/>
          <p:cNvSpPr>
            <a:spLocks noGrp="1"/>
          </p:cNvSpPr>
          <p:nvPr>
            <p:ph type="subTitle" idx="1"/>
          </p:nvPr>
        </p:nvSpPr>
        <p:spPr/>
        <p:txBody>
          <a:bodyPr>
            <a:noAutofit/>
          </a:bodyPr>
          <a:lstStyle/>
          <a:p>
            <a:r>
              <a:rPr lang="en-US" sz="4400" b="1" dirty="0" smtClean="0">
                <a:solidFill>
                  <a:schemeClr val="bg1"/>
                </a:solidFill>
                <a:effectLst>
                  <a:glow rad="63500">
                    <a:schemeClr val="accent1">
                      <a:satMod val="175000"/>
                      <a:alpha val="40000"/>
                    </a:schemeClr>
                  </a:glow>
                </a:effectLst>
                <a:latin typeface="Apple Chancery" charset="0"/>
                <a:ea typeface="Apple Chancery" charset="0"/>
                <a:cs typeface="Apple Chancery" charset="0"/>
              </a:rPr>
              <a:t>Monet </a:t>
            </a:r>
          </a:p>
          <a:p>
            <a:r>
              <a:rPr lang="en-US" sz="4400" b="1" dirty="0" smtClean="0">
                <a:solidFill>
                  <a:schemeClr val="bg1"/>
                </a:solidFill>
                <a:effectLst>
                  <a:glow rad="63500">
                    <a:schemeClr val="accent1">
                      <a:satMod val="175000"/>
                      <a:alpha val="40000"/>
                    </a:schemeClr>
                  </a:glow>
                </a:effectLst>
                <a:latin typeface="Apple Chancery" charset="0"/>
                <a:ea typeface="Apple Chancery" charset="0"/>
                <a:cs typeface="Apple Chancery" charset="0"/>
              </a:rPr>
              <a:t>&amp;</a:t>
            </a:r>
          </a:p>
          <a:p>
            <a:r>
              <a:rPr lang="en-US" sz="4400" b="1" dirty="0" smtClean="0">
                <a:solidFill>
                  <a:schemeClr val="bg1"/>
                </a:solidFill>
                <a:effectLst>
                  <a:glow rad="63500">
                    <a:schemeClr val="accent1">
                      <a:satMod val="175000"/>
                      <a:alpha val="40000"/>
                    </a:schemeClr>
                  </a:glow>
                </a:effectLst>
                <a:latin typeface="Apple Chancery" charset="0"/>
                <a:ea typeface="Apple Chancery" charset="0"/>
                <a:cs typeface="Apple Chancery" charset="0"/>
              </a:rPr>
              <a:t>Degas</a:t>
            </a:r>
          </a:p>
        </p:txBody>
      </p:sp>
      <p:sp>
        <p:nvSpPr>
          <p:cNvPr id="5" name="Rectangle 4"/>
          <p:cNvSpPr/>
          <p:nvPr/>
        </p:nvSpPr>
        <p:spPr>
          <a:xfrm>
            <a:off x="555928" y="1207147"/>
            <a:ext cx="11056697" cy="2215991"/>
          </a:xfrm>
          <a:prstGeom prst="rect">
            <a:avLst/>
          </a:prstGeom>
          <a:noFill/>
        </p:spPr>
        <p:txBody>
          <a:bodyPr wrap="square" lIns="91440" tIns="45720" rIns="91440" bIns="45720">
            <a:spAutoFit/>
          </a:bodyPr>
          <a:lstStyle/>
          <a:p>
            <a:pPr algn="ctr"/>
            <a:r>
              <a:rPr lang="en-US"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pyrus" charset="0"/>
                <a:ea typeface="Papyrus" charset="0"/>
                <a:cs typeface="Papyrus" charset="0"/>
              </a:rPr>
              <a:t>Impressionism</a:t>
            </a:r>
            <a:endParaRPr lang="en-US" sz="13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pyrus" charset="0"/>
              <a:ea typeface="Papyrus" charset="0"/>
              <a:cs typeface="Papyrus"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 b="95667" l="9537" r="79292">
                        <a14:backgroundMark x1="20436" y1="17167" x2="20436" y2="17167"/>
                        <a14:backgroundMark x1="20436" y1="28333" x2="20436" y2="28333"/>
                        <a14:backgroundMark x1="23433" y1="8000" x2="23433" y2="8000"/>
                        <a14:backgroundMark x1="38692" y1="33500" x2="38692" y2="33500"/>
                        <a14:backgroundMark x1="36240" y1="25167" x2="36240" y2="25167"/>
                      </a14:backgroundRemoval>
                    </a14:imgEffect>
                  </a14:imgLayer>
                </a14:imgProps>
              </a:ext>
            </a:extLst>
          </a:blip>
          <a:stretch>
            <a:fillRect/>
          </a:stretch>
        </p:blipFill>
        <p:spPr>
          <a:xfrm>
            <a:off x="2994329" y="3877325"/>
            <a:ext cx="1688780" cy="2760949"/>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5">
                    <a14:imgEffect>
                      <a14:backgroundRemoval t="1000" b="95667" l="9537" r="79292">
                        <a14:backgroundMark x1="20436" y1="17167" x2="20436" y2="17167"/>
                        <a14:backgroundMark x1="20436" y1="28333" x2="20436" y2="28333"/>
                        <a14:backgroundMark x1="23433" y1="8000" x2="23433" y2="8000"/>
                        <a14:backgroundMark x1="38692" y1="33500" x2="38692" y2="33500"/>
                        <a14:backgroundMark x1="36240" y1="25167" x2="36240" y2="25167"/>
                      </a14:backgroundRemoval>
                    </a14:imgEffect>
                  </a14:imgLayer>
                </a14:imgProps>
              </a:ext>
            </a:extLst>
          </a:blip>
          <a:stretch>
            <a:fillRect/>
          </a:stretch>
        </p:blipFill>
        <p:spPr>
          <a:xfrm>
            <a:off x="7569718" y="3877324"/>
            <a:ext cx="1688780" cy="2760949"/>
          </a:xfrm>
          <a:prstGeom prst="rect">
            <a:avLst/>
          </a:prstGeom>
        </p:spPr>
      </p:pic>
    </p:spTree>
    <p:extLst>
      <p:ext uri="{BB962C8B-B14F-4D97-AF65-F5344CB8AC3E}">
        <p14:creationId xmlns:p14="http://schemas.microsoft.com/office/powerpoint/2010/main" val="81882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508" y="0"/>
            <a:ext cx="10515600" cy="1325563"/>
          </a:xfrm>
        </p:spPr>
        <p:txBody>
          <a:bodyPr/>
          <a:lstStyle/>
          <a:p>
            <a:r>
              <a:rPr lang="en-US" b="1" dirty="0" smtClean="0">
                <a:solidFill>
                  <a:schemeClr val="accent1">
                    <a:lumMod val="75000"/>
                  </a:schemeClr>
                </a:solidFill>
                <a:latin typeface="Papyrus" charset="0"/>
                <a:ea typeface="Papyrus" charset="0"/>
                <a:cs typeface="Papyrus" charset="0"/>
              </a:rPr>
              <a:t>Brief History</a:t>
            </a:r>
            <a:endParaRPr lang="en-US" b="1" dirty="0">
              <a:solidFill>
                <a:schemeClr val="accent1">
                  <a:lumMod val="75000"/>
                </a:schemeClr>
              </a:solidFill>
              <a:latin typeface="Papyrus" charset="0"/>
              <a:ea typeface="Papyrus" charset="0"/>
              <a:cs typeface="Papyrus" charset="0"/>
            </a:endParaRPr>
          </a:p>
        </p:txBody>
      </p:sp>
      <p:sp>
        <p:nvSpPr>
          <p:cNvPr id="3" name="Content Placeholder 2"/>
          <p:cNvSpPr>
            <a:spLocks noGrp="1"/>
          </p:cNvSpPr>
          <p:nvPr>
            <p:ph idx="1"/>
          </p:nvPr>
        </p:nvSpPr>
        <p:spPr>
          <a:xfrm>
            <a:off x="234462" y="1048176"/>
            <a:ext cx="11934093" cy="4351338"/>
          </a:xfrm>
        </p:spPr>
        <p:txBody>
          <a:bodyPr>
            <a:noAutofit/>
          </a:bodyPr>
          <a:lstStyle/>
          <a:p>
            <a:r>
              <a:rPr lang="en-US" dirty="0" smtClean="0">
                <a:solidFill>
                  <a:schemeClr val="bg1"/>
                </a:solidFill>
                <a:ea typeface="Athelas" charset="0"/>
                <a:cs typeface="Athelas" charset="0"/>
              </a:rPr>
              <a:t>Impressionism </a:t>
            </a:r>
            <a:r>
              <a:rPr lang="en-US" dirty="0">
                <a:solidFill>
                  <a:schemeClr val="bg1"/>
                </a:solidFill>
                <a:ea typeface="Athelas" charset="0"/>
                <a:cs typeface="Athelas" charset="0"/>
              </a:rPr>
              <a:t>was a hugely influential </a:t>
            </a:r>
            <a:r>
              <a:rPr lang="en-US" dirty="0" smtClean="0">
                <a:solidFill>
                  <a:schemeClr val="bg1"/>
                </a:solidFill>
                <a:ea typeface="Athelas" charset="0"/>
                <a:cs typeface="Athelas" charset="0"/>
              </a:rPr>
              <a:t>art movement in the </a:t>
            </a:r>
            <a:r>
              <a:rPr lang="en-US" dirty="0" smtClean="0">
                <a:solidFill>
                  <a:schemeClr val="accent1">
                    <a:lumMod val="75000"/>
                  </a:schemeClr>
                </a:solidFill>
                <a:ea typeface="Athelas" charset="0"/>
                <a:cs typeface="Athelas" charset="0"/>
              </a:rPr>
              <a:t>19th-century.</a:t>
            </a:r>
          </a:p>
          <a:p>
            <a:r>
              <a:rPr lang="en-US" dirty="0" smtClean="0">
                <a:solidFill>
                  <a:schemeClr val="bg1"/>
                </a:solidFill>
                <a:ea typeface="Athelas" charset="0"/>
                <a:cs typeface="Athelas" charset="0"/>
              </a:rPr>
              <a:t>Impressionist </a:t>
            </a:r>
            <a:r>
              <a:rPr lang="en-US" dirty="0">
                <a:solidFill>
                  <a:schemeClr val="bg1"/>
                </a:solidFill>
                <a:ea typeface="Athelas" charset="0"/>
                <a:cs typeface="Athelas" charset="0"/>
              </a:rPr>
              <a:t>paintings were revolutionary in their time. </a:t>
            </a:r>
            <a:endParaRPr lang="en-US" dirty="0" smtClean="0">
              <a:solidFill>
                <a:schemeClr val="bg1"/>
              </a:solidFill>
              <a:ea typeface="Athelas" charset="0"/>
              <a:cs typeface="Athelas" charset="0"/>
            </a:endParaRPr>
          </a:p>
          <a:p>
            <a:r>
              <a:rPr lang="en-US" dirty="0" smtClean="0">
                <a:solidFill>
                  <a:schemeClr val="bg1"/>
                </a:solidFill>
                <a:ea typeface="Athelas" charset="0"/>
                <a:cs typeface="Athelas" charset="0"/>
              </a:rPr>
              <a:t>They</a:t>
            </a:r>
            <a:r>
              <a:rPr lang="en-US" dirty="0" smtClean="0">
                <a:ea typeface="Athelas" charset="0"/>
                <a:cs typeface="Athelas" charset="0"/>
              </a:rPr>
              <a:t> </a:t>
            </a:r>
            <a:r>
              <a:rPr lang="en-US" dirty="0">
                <a:solidFill>
                  <a:schemeClr val="accent1">
                    <a:lumMod val="75000"/>
                  </a:schemeClr>
                </a:solidFill>
                <a:ea typeface="Athelas" charset="0"/>
                <a:cs typeface="Athelas" charset="0"/>
              </a:rPr>
              <a:t>deviated from classic, fantastical scenes </a:t>
            </a:r>
            <a:r>
              <a:rPr lang="en-US" dirty="0">
                <a:solidFill>
                  <a:schemeClr val="bg1"/>
                </a:solidFill>
                <a:ea typeface="Athelas" charset="0"/>
                <a:cs typeface="Athelas" charset="0"/>
              </a:rPr>
              <a:t>to portray real life with a </a:t>
            </a:r>
            <a:r>
              <a:rPr lang="en-US" dirty="0">
                <a:solidFill>
                  <a:schemeClr val="accent1">
                    <a:lumMod val="75000"/>
                  </a:schemeClr>
                </a:solidFill>
                <a:ea typeface="Athelas" charset="0"/>
                <a:cs typeface="Athelas" charset="0"/>
              </a:rPr>
              <a:t>broken brushstroke </a:t>
            </a:r>
            <a:r>
              <a:rPr lang="en-US" dirty="0">
                <a:solidFill>
                  <a:schemeClr val="bg1"/>
                </a:solidFill>
                <a:ea typeface="Athelas" charset="0"/>
                <a:cs typeface="Athelas" charset="0"/>
              </a:rPr>
              <a:t>technique that emphasized the </a:t>
            </a:r>
            <a:r>
              <a:rPr lang="en-US" dirty="0">
                <a:solidFill>
                  <a:schemeClr val="accent1">
                    <a:lumMod val="75000"/>
                  </a:schemeClr>
                </a:solidFill>
                <a:ea typeface="Athelas" charset="0"/>
                <a:cs typeface="Athelas" charset="0"/>
              </a:rPr>
              <a:t>general impression </a:t>
            </a:r>
            <a:r>
              <a:rPr lang="en-US" dirty="0">
                <a:solidFill>
                  <a:schemeClr val="bg1"/>
                </a:solidFill>
                <a:ea typeface="Athelas" charset="0"/>
                <a:cs typeface="Athelas" charset="0"/>
              </a:rPr>
              <a:t>of a scene</a:t>
            </a:r>
            <a:r>
              <a:rPr lang="en-US" dirty="0" smtClean="0">
                <a:solidFill>
                  <a:schemeClr val="bg1"/>
                </a:solidFill>
                <a:ea typeface="Athelas" charset="0"/>
                <a:cs typeface="Athelas" charset="0"/>
              </a:rPr>
              <a:t>.</a:t>
            </a:r>
          </a:p>
          <a:p>
            <a:r>
              <a:rPr lang="en-US" dirty="0" smtClean="0">
                <a:solidFill>
                  <a:schemeClr val="bg1"/>
                </a:solidFill>
                <a:ea typeface="Athelas" charset="0"/>
                <a:cs typeface="Athelas" charset="0"/>
              </a:rPr>
              <a:t>In </a:t>
            </a:r>
            <a:r>
              <a:rPr lang="en-US" dirty="0">
                <a:solidFill>
                  <a:schemeClr val="bg1"/>
                </a:solidFill>
                <a:ea typeface="Athelas" charset="0"/>
                <a:cs typeface="Athelas" charset="0"/>
              </a:rPr>
              <a:t>the 1860's, a group of French painters rejected the current ideas about painting. They tried to free themselves of rules and traditions and to portray their immediate impression. </a:t>
            </a:r>
            <a:endParaRPr lang="en-US" dirty="0" smtClean="0">
              <a:solidFill>
                <a:schemeClr val="bg1"/>
              </a:solidFill>
              <a:ea typeface="Athelas" charset="0"/>
              <a:cs typeface="Athelas" charset="0"/>
            </a:endParaRPr>
          </a:p>
          <a:p>
            <a:r>
              <a:rPr lang="en-US" dirty="0" smtClean="0">
                <a:solidFill>
                  <a:schemeClr val="bg1"/>
                </a:solidFill>
                <a:ea typeface="Athelas" charset="0"/>
                <a:cs typeface="Athelas" charset="0"/>
              </a:rPr>
              <a:t>These </a:t>
            </a:r>
            <a:r>
              <a:rPr lang="en-US" dirty="0">
                <a:solidFill>
                  <a:schemeClr val="bg1"/>
                </a:solidFill>
                <a:ea typeface="Athelas" charset="0"/>
                <a:cs typeface="Athelas" charset="0"/>
              </a:rPr>
              <a:t>painters attempted to achieve a convincing depiction of the light in their landscapes, townscapes and portraits. With </a:t>
            </a:r>
            <a:r>
              <a:rPr lang="en-US" dirty="0">
                <a:solidFill>
                  <a:schemeClr val="accent1">
                    <a:lumMod val="75000"/>
                  </a:schemeClr>
                </a:solidFill>
                <a:ea typeface="Athelas" charset="0"/>
                <a:cs typeface="Athelas" charset="0"/>
              </a:rPr>
              <a:t>loose, short strokes of the brush </a:t>
            </a:r>
            <a:r>
              <a:rPr lang="en-US" dirty="0">
                <a:solidFill>
                  <a:schemeClr val="bg1"/>
                </a:solidFill>
                <a:ea typeface="Athelas" charset="0"/>
                <a:cs typeface="Athelas" charset="0"/>
              </a:rPr>
              <a:t>or with</a:t>
            </a:r>
            <a:r>
              <a:rPr lang="en-US" dirty="0">
                <a:ea typeface="Athelas" charset="0"/>
                <a:cs typeface="Athelas" charset="0"/>
              </a:rPr>
              <a:t> </a:t>
            </a:r>
            <a:r>
              <a:rPr lang="en-US" dirty="0">
                <a:solidFill>
                  <a:schemeClr val="accent1">
                    <a:lumMod val="75000"/>
                  </a:schemeClr>
                </a:solidFill>
                <a:ea typeface="Athelas" charset="0"/>
                <a:cs typeface="Athelas" charset="0"/>
              </a:rPr>
              <a:t>dabs of unmixed paints </a:t>
            </a:r>
            <a:r>
              <a:rPr lang="en-US" dirty="0">
                <a:solidFill>
                  <a:schemeClr val="bg1"/>
                </a:solidFill>
                <a:ea typeface="Athelas" charset="0"/>
                <a:cs typeface="Athelas" charset="0"/>
              </a:rPr>
              <a:t>they recorded their impressions on the canvas</a:t>
            </a:r>
            <a:r>
              <a:rPr lang="en-US" dirty="0" smtClean="0">
                <a:ea typeface="Athelas" charset="0"/>
                <a:cs typeface="Athelas" charset="0"/>
              </a:rPr>
              <a:t>.</a:t>
            </a:r>
          </a:p>
          <a:p>
            <a:r>
              <a:rPr lang="en-US" dirty="0" smtClean="0">
                <a:solidFill>
                  <a:schemeClr val="bg1"/>
                </a:solidFill>
                <a:ea typeface="Athelas" charset="0"/>
                <a:cs typeface="Athelas" charset="0"/>
              </a:rPr>
              <a:t>From </a:t>
            </a:r>
            <a:r>
              <a:rPr lang="en-US" dirty="0">
                <a:solidFill>
                  <a:schemeClr val="bg1"/>
                </a:solidFill>
                <a:ea typeface="Athelas" charset="0"/>
                <a:cs typeface="Athelas" charset="0"/>
              </a:rPr>
              <a:t>a distance, the loose combination of brush strokes merge to form the whole picture. </a:t>
            </a:r>
            <a:endParaRPr lang="en-US" dirty="0" smtClean="0">
              <a:solidFill>
                <a:schemeClr val="bg1"/>
              </a:solidFill>
              <a:ea typeface="Athelas" charset="0"/>
              <a:cs typeface="Athelas" charset="0"/>
            </a:endParaRPr>
          </a:p>
        </p:txBody>
      </p:sp>
    </p:spTree>
    <p:extLst>
      <p:ext uri="{BB962C8B-B14F-4D97-AF65-F5344CB8AC3E}">
        <p14:creationId xmlns:p14="http://schemas.microsoft.com/office/powerpoint/2010/main" val="417911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1">
                    <a:lumMod val="75000"/>
                  </a:schemeClr>
                </a:solidFill>
                <a:latin typeface="Papyrus" charset="0"/>
                <a:ea typeface="Papyrus" charset="0"/>
                <a:cs typeface="Papyrus" charset="0"/>
              </a:rPr>
              <a:t>Style Features</a:t>
            </a:r>
            <a:endParaRPr lang="en-US" sz="6000" dirty="0">
              <a:solidFill>
                <a:schemeClr val="accent1">
                  <a:lumMod val="75000"/>
                </a:schemeClr>
              </a:solidFill>
              <a:latin typeface="Papyrus" charset="0"/>
              <a:ea typeface="Papyrus" charset="0"/>
              <a:cs typeface="Papyrus"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Loose, visible </a:t>
            </a:r>
            <a:r>
              <a:rPr lang="en-US" dirty="0" smtClean="0">
                <a:solidFill>
                  <a:schemeClr val="accent1"/>
                </a:solidFill>
              </a:rPr>
              <a:t>brushstrokes</a:t>
            </a:r>
          </a:p>
          <a:p>
            <a:r>
              <a:rPr lang="en-US" dirty="0" smtClean="0">
                <a:solidFill>
                  <a:schemeClr val="accent1"/>
                </a:solidFill>
              </a:rPr>
              <a:t>Genera</a:t>
            </a:r>
            <a:r>
              <a:rPr lang="en-US" dirty="0">
                <a:solidFill>
                  <a:schemeClr val="accent1"/>
                </a:solidFill>
              </a:rPr>
              <a:t>l</a:t>
            </a:r>
            <a:r>
              <a:rPr lang="en-US" dirty="0" smtClean="0">
                <a:solidFill>
                  <a:schemeClr val="accent1"/>
                </a:solidFill>
              </a:rPr>
              <a:t> </a:t>
            </a:r>
            <a:r>
              <a:rPr lang="en-US" dirty="0" smtClean="0">
                <a:solidFill>
                  <a:schemeClr val="bg1"/>
                </a:solidFill>
              </a:rPr>
              <a:t>impression</a:t>
            </a:r>
          </a:p>
          <a:p>
            <a:r>
              <a:rPr lang="en-US" dirty="0" smtClean="0">
                <a:solidFill>
                  <a:schemeClr val="bg1"/>
                </a:solidFill>
              </a:rPr>
              <a:t>Emphasis on </a:t>
            </a:r>
            <a:r>
              <a:rPr lang="en-US" dirty="0" smtClean="0">
                <a:solidFill>
                  <a:schemeClr val="accent1"/>
                </a:solidFill>
              </a:rPr>
              <a:t>light</a:t>
            </a:r>
            <a:r>
              <a:rPr lang="en-US" dirty="0" smtClean="0">
                <a:solidFill>
                  <a:schemeClr val="bg1"/>
                </a:solidFill>
              </a:rPr>
              <a:t> and its changing qualities</a:t>
            </a:r>
          </a:p>
          <a:p>
            <a:r>
              <a:rPr lang="en-US" dirty="0" smtClean="0">
                <a:solidFill>
                  <a:schemeClr val="bg1"/>
                </a:solidFill>
              </a:rPr>
              <a:t>Ordinary subject matter</a:t>
            </a:r>
          </a:p>
          <a:p>
            <a:r>
              <a:rPr lang="en-US" dirty="0" smtClean="0">
                <a:solidFill>
                  <a:schemeClr val="accent1"/>
                </a:solidFill>
              </a:rPr>
              <a:t>Pure, intense </a:t>
            </a:r>
            <a:r>
              <a:rPr lang="en-US" dirty="0" err="1" smtClean="0">
                <a:solidFill>
                  <a:schemeClr val="accent1"/>
                </a:solidFill>
              </a:rPr>
              <a:t>colours</a:t>
            </a:r>
            <a:endParaRPr lang="en-US" dirty="0" smtClean="0">
              <a:solidFill>
                <a:schemeClr val="accent1"/>
              </a:solidFill>
            </a:endParaRPr>
          </a:p>
          <a:p>
            <a:r>
              <a:rPr lang="en-US" dirty="0">
                <a:solidFill>
                  <a:schemeClr val="bg1"/>
                </a:solidFill>
              </a:rPr>
              <a:t>hatching, cross-hatching, stippling, </a:t>
            </a:r>
            <a:r>
              <a:rPr lang="en-US" dirty="0" err="1">
                <a:solidFill>
                  <a:schemeClr val="bg1"/>
                </a:solidFill>
              </a:rPr>
              <a:t>drybrushing</a:t>
            </a:r>
            <a:r>
              <a:rPr lang="en-US" dirty="0">
                <a:solidFill>
                  <a:schemeClr val="bg1"/>
                </a:solidFill>
              </a:rPr>
              <a:t>, and </a:t>
            </a:r>
            <a:r>
              <a:rPr lang="en-US" dirty="0" err="1" smtClean="0">
                <a:solidFill>
                  <a:schemeClr val="bg1"/>
                </a:solidFill>
              </a:rPr>
              <a:t>sgraffito</a:t>
            </a:r>
            <a:r>
              <a:rPr lang="en-US" dirty="0" smtClean="0">
                <a:solidFill>
                  <a:schemeClr val="bg1"/>
                </a:solidFill>
              </a:rPr>
              <a:t> were used to blend</a:t>
            </a:r>
          </a:p>
          <a:p>
            <a:r>
              <a:rPr lang="en-US" dirty="0" smtClean="0">
                <a:solidFill>
                  <a:schemeClr val="accent1"/>
                </a:solidFill>
              </a:rPr>
              <a:t>Spontaneous</a:t>
            </a:r>
            <a:r>
              <a:rPr lang="en-US" dirty="0" smtClean="0">
                <a:solidFill>
                  <a:schemeClr val="bg1"/>
                </a:solidFill>
              </a:rPr>
              <a:t> (portrayed as if the viewer has just seen it in passing, a </a:t>
            </a:r>
            <a:r>
              <a:rPr lang="en-US" dirty="0" smtClean="0">
                <a:solidFill>
                  <a:schemeClr val="accent1"/>
                </a:solidFill>
              </a:rPr>
              <a:t>glimpse</a:t>
            </a:r>
            <a:r>
              <a:rPr lang="en-US" dirty="0" smtClean="0">
                <a:solidFill>
                  <a:schemeClr val="bg1"/>
                </a:solidFill>
              </a:rPr>
              <a:t>)</a:t>
            </a:r>
          </a:p>
          <a:p>
            <a:r>
              <a:rPr lang="en-US" dirty="0" smtClean="0">
                <a:solidFill>
                  <a:schemeClr val="bg1"/>
                </a:solidFill>
              </a:rPr>
              <a:t>Paints were mixed on the canvas rather than on the palette, and applied in short, thick strokes</a:t>
            </a:r>
          </a:p>
          <a:p>
            <a:r>
              <a:rPr lang="en-US" dirty="0" smtClean="0">
                <a:solidFill>
                  <a:schemeClr val="bg1"/>
                </a:solidFill>
              </a:rPr>
              <a:t>Not very realistic from close up</a:t>
            </a:r>
          </a:p>
          <a:p>
            <a:r>
              <a:rPr lang="en-US" dirty="0" smtClean="0">
                <a:solidFill>
                  <a:schemeClr val="bg1"/>
                </a:solidFill>
              </a:rPr>
              <a:t>Need to step back to see the whole picture</a:t>
            </a:r>
          </a:p>
          <a:p>
            <a:endParaRPr lang="en-US" dirty="0" smtClean="0"/>
          </a:p>
          <a:p>
            <a:endParaRPr lang="en-US" dirty="0"/>
          </a:p>
        </p:txBody>
      </p:sp>
      <p:pic>
        <p:nvPicPr>
          <p:cNvPr id="7" name="Picture 6"/>
          <p:cNvPicPr>
            <a:picLocks noChangeAspect="1"/>
          </p:cNvPicPr>
          <p:nvPr/>
        </p:nvPicPr>
        <p:blipFill>
          <a:blip r:embed="rId2"/>
          <a:stretch>
            <a:fillRect/>
          </a:stretch>
        </p:blipFill>
        <p:spPr>
          <a:xfrm>
            <a:off x="7886520" y="471609"/>
            <a:ext cx="2030008" cy="2708031"/>
          </a:xfrm>
          <a:prstGeom prst="rect">
            <a:avLst/>
          </a:prstGeom>
        </p:spPr>
      </p:pic>
    </p:spTree>
    <p:extLst>
      <p:ext uri="{BB962C8B-B14F-4D97-AF65-F5344CB8AC3E}">
        <p14:creationId xmlns:p14="http://schemas.microsoft.com/office/powerpoint/2010/main" val="137661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55215" cy="1325563"/>
          </a:xfrm>
        </p:spPr>
        <p:txBody>
          <a:bodyPr>
            <a:noAutofit/>
          </a:bodyPr>
          <a:lstStyle/>
          <a:p>
            <a:r>
              <a:rPr lang="en-US" dirty="0" smtClean="0">
                <a:solidFill>
                  <a:schemeClr val="bg1"/>
                </a:solidFill>
                <a:latin typeface="Apple Chancery" charset="0"/>
                <a:ea typeface="Apple Chancery" charset="0"/>
                <a:cs typeface="Apple Chancery" charset="0"/>
              </a:rPr>
              <a:t>Edgar Degas (July 19, 1834 – Sept. 27, 1917)</a:t>
            </a:r>
            <a:endParaRPr lang="en-US" dirty="0">
              <a:solidFill>
                <a:schemeClr val="bg1"/>
              </a:solidFill>
              <a:latin typeface="Apple Chancery" charset="0"/>
              <a:ea typeface="Apple Chancery" charset="0"/>
              <a:cs typeface="Apple Chancery" charset="0"/>
            </a:endParaRPr>
          </a:p>
        </p:txBody>
      </p:sp>
      <p:sp>
        <p:nvSpPr>
          <p:cNvPr id="3" name="Content Placeholder 2"/>
          <p:cNvSpPr>
            <a:spLocks noGrp="1"/>
          </p:cNvSpPr>
          <p:nvPr>
            <p:ph idx="1"/>
          </p:nvPr>
        </p:nvSpPr>
        <p:spPr/>
        <p:txBody>
          <a:bodyPr>
            <a:normAutofit fontScale="92500" lnSpcReduction="10000"/>
          </a:bodyPr>
          <a:lstStyle/>
          <a:p>
            <a:pPr>
              <a:lnSpc>
                <a:spcPct val="100000"/>
              </a:lnSpc>
              <a:spcBef>
                <a:spcPts val="0"/>
              </a:spcBef>
            </a:pPr>
            <a:r>
              <a:rPr lang="en-US" sz="2400" dirty="0" smtClean="0">
                <a:solidFill>
                  <a:schemeClr val="bg1"/>
                </a:solidFill>
              </a:rPr>
              <a:t>Degas is viewed as an impressionist, and exhibited his art in the 1870s, around the time impressionism started.</a:t>
            </a:r>
          </a:p>
          <a:p>
            <a:pPr>
              <a:lnSpc>
                <a:spcPct val="100000"/>
              </a:lnSpc>
              <a:spcBef>
                <a:spcPts val="0"/>
              </a:spcBef>
            </a:pPr>
            <a:r>
              <a:rPr lang="en-US" sz="2400" dirty="0" smtClean="0">
                <a:solidFill>
                  <a:schemeClr val="bg1"/>
                </a:solidFill>
              </a:rPr>
              <a:t>While Degas shared many techniques associated with impressionism such as capturing the effects of light, he rejected the label and preferred to describe himself as independent from it, preferring to think of himself as more of a realist.</a:t>
            </a:r>
          </a:p>
          <a:p>
            <a:pPr>
              <a:lnSpc>
                <a:spcPct val="100000"/>
              </a:lnSpc>
              <a:spcBef>
                <a:spcPts val="0"/>
              </a:spcBef>
            </a:pPr>
            <a:r>
              <a:rPr lang="en-US" sz="2400" dirty="0" smtClean="0">
                <a:solidFill>
                  <a:schemeClr val="bg1"/>
                </a:solidFill>
              </a:rPr>
              <a:t>There are several things that set him apart from other impressionists. -This included his </a:t>
            </a:r>
            <a:r>
              <a:rPr lang="en-US" sz="2400" dirty="0" smtClean="0">
                <a:solidFill>
                  <a:schemeClr val="accent1"/>
                </a:solidFill>
              </a:rPr>
              <a:t>intrigue in the human body. </a:t>
            </a:r>
            <a:r>
              <a:rPr lang="en-US" sz="2400" dirty="0" smtClean="0">
                <a:solidFill>
                  <a:schemeClr val="bg1"/>
                </a:solidFill>
              </a:rPr>
              <a:t>Where most impressionists preferred to draw outdoor scenes, Degas focused more on drawing people doing everyday things. He has many paintings </a:t>
            </a:r>
            <a:r>
              <a:rPr lang="en-US" sz="2400" dirty="0" smtClean="0">
                <a:solidFill>
                  <a:schemeClr val="accent1"/>
                </a:solidFill>
              </a:rPr>
              <a:t>depicting ballerinas, dancers, and other women in unusual positions.</a:t>
            </a:r>
          </a:p>
          <a:p>
            <a:pPr>
              <a:lnSpc>
                <a:spcPct val="100000"/>
              </a:lnSpc>
              <a:spcBef>
                <a:spcPts val="0"/>
              </a:spcBef>
            </a:pPr>
            <a:r>
              <a:rPr lang="en-US" sz="2400" dirty="0" smtClean="0">
                <a:solidFill>
                  <a:schemeClr val="bg1"/>
                </a:solidFill>
              </a:rPr>
              <a:t>Degas came from a rich family, and didn’t have to make a living with his art, enabling him to </a:t>
            </a:r>
            <a:r>
              <a:rPr lang="en-US" sz="2400" dirty="0" smtClean="0">
                <a:solidFill>
                  <a:schemeClr val="accent1"/>
                </a:solidFill>
              </a:rPr>
              <a:t>experiment and branch out with his style</a:t>
            </a:r>
            <a:r>
              <a:rPr lang="en-US" sz="2400" dirty="0" smtClean="0">
                <a:solidFill>
                  <a:schemeClr val="bg1"/>
                </a:solidFill>
              </a:rPr>
              <a:t>, causing his pieces to be different from other impressionists. </a:t>
            </a:r>
          </a:p>
          <a:p>
            <a:pPr>
              <a:lnSpc>
                <a:spcPct val="100000"/>
              </a:lnSpc>
              <a:spcBef>
                <a:spcPts val="0"/>
              </a:spcBef>
            </a:pPr>
            <a:r>
              <a:rPr lang="en-US" sz="2400" dirty="0" smtClean="0">
                <a:solidFill>
                  <a:schemeClr val="bg1"/>
                </a:solidFill>
              </a:rPr>
              <a:t>He tends to put more detail in his work than most other impressionists.</a:t>
            </a:r>
            <a:endParaRPr lang="en-US" sz="2400" dirty="0">
              <a:solidFill>
                <a:schemeClr val="bg1"/>
              </a:solidFill>
            </a:endParaRPr>
          </a:p>
        </p:txBody>
      </p:sp>
    </p:spTree>
    <p:extLst>
      <p:ext uri="{BB962C8B-B14F-4D97-AF65-F5344CB8AC3E}">
        <p14:creationId xmlns:p14="http://schemas.microsoft.com/office/powerpoint/2010/main" val="76181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The Dance Class – Degas (1874)</a:t>
            </a:r>
            <a:endParaRPr lang="en-US" dirty="0">
              <a:solidFill>
                <a:schemeClr val="bg1"/>
              </a:solidFill>
            </a:endParaRPr>
          </a:p>
        </p:txBody>
      </p:sp>
      <p:sp>
        <p:nvSpPr>
          <p:cNvPr id="3" name="Content Placeholder 2"/>
          <p:cNvSpPr>
            <a:spLocks noGrp="1"/>
          </p:cNvSpPr>
          <p:nvPr>
            <p:ph idx="1"/>
          </p:nvPr>
        </p:nvSpPr>
        <p:spPr>
          <a:xfrm>
            <a:off x="5486400" y="1825625"/>
            <a:ext cx="5867399" cy="4351338"/>
          </a:xfrm>
        </p:spPr>
        <p:txBody>
          <a:bodyPr>
            <a:normAutofit/>
          </a:bodyPr>
          <a:lstStyle/>
          <a:p>
            <a:r>
              <a:rPr lang="en-US" sz="1800" dirty="0" smtClean="0">
                <a:solidFill>
                  <a:schemeClr val="bg1"/>
                </a:solidFill>
              </a:rPr>
              <a:t>This painting depicts several young ballerinas in a room in different positions. One dancer performs for Jules Perrot, a renowned ballet teacher. There is a mirror in the background reflecting other dancers.</a:t>
            </a:r>
          </a:p>
          <a:p>
            <a:r>
              <a:rPr lang="en-US" sz="1800" dirty="0" smtClean="0">
                <a:solidFill>
                  <a:schemeClr val="bg1"/>
                </a:solidFill>
              </a:rPr>
              <a:t>Commissioned by Jean-Baptiste Faure</a:t>
            </a:r>
          </a:p>
          <a:p>
            <a:r>
              <a:rPr lang="en-US" sz="1800" dirty="0" smtClean="0">
                <a:solidFill>
                  <a:schemeClr val="bg1"/>
                </a:solidFill>
              </a:rPr>
              <a:t>Oil on canvas painting </a:t>
            </a:r>
          </a:p>
          <a:p>
            <a:r>
              <a:rPr lang="en-US" sz="1800" dirty="0" smtClean="0">
                <a:solidFill>
                  <a:schemeClr val="accent1"/>
                </a:solidFill>
              </a:rPr>
              <a:t>Visible brush strokes </a:t>
            </a:r>
            <a:r>
              <a:rPr lang="en-US" sz="1800" dirty="0" smtClean="0">
                <a:solidFill>
                  <a:schemeClr val="bg1"/>
                </a:solidFill>
              </a:rPr>
              <a:t>in the wood and parts of the dress as well as throughout the rest of the piece</a:t>
            </a:r>
          </a:p>
          <a:p>
            <a:r>
              <a:rPr lang="en-US" sz="1800" dirty="0" smtClean="0">
                <a:solidFill>
                  <a:schemeClr val="bg1"/>
                </a:solidFill>
              </a:rPr>
              <a:t>Showing an </a:t>
            </a:r>
            <a:r>
              <a:rPr lang="en-US" sz="1800" dirty="0" smtClean="0">
                <a:solidFill>
                  <a:schemeClr val="accent1"/>
                </a:solidFill>
              </a:rPr>
              <a:t>everyday scene </a:t>
            </a:r>
            <a:r>
              <a:rPr lang="en-US" sz="1800" dirty="0" smtClean="0">
                <a:solidFill>
                  <a:schemeClr val="bg1"/>
                </a:solidFill>
              </a:rPr>
              <a:t>of a dance class rather than a fantastic scene such as a battle or something dramatic</a:t>
            </a:r>
          </a:p>
          <a:p>
            <a:r>
              <a:rPr lang="en-US" sz="1800" dirty="0" smtClean="0">
                <a:solidFill>
                  <a:schemeClr val="accent1"/>
                </a:solidFill>
              </a:rPr>
              <a:t>Includes bright, vibrant </a:t>
            </a:r>
            <a:r>
              <a:rPr lang="en-US" sz="1800" dirty="0" err="1" smtClean="0">
                <a:solidFill>
                  <a:schemeClr val="accent1"/>
                </a:solidFill>
              </a:rPr>
              <a:t>colours</a:t>
            </a:r>
            <a:r>
              <a:rPr lang="en-US" sz="1800" dirty="0" smtClean="0">
                <a:solidFill>
                  <a:schemeClr val="accent1"/>
                </a:solidFill>
              </a:rPr>
              <a:t> </a:t>
            </a:r>
          </a:p>
          <a:p>
            <a:r>
              <a:rPr lang="en-US" sz="1800" dirty="0" smtClean="0">
                <a:solidFill>
                  <a:schemeClr val="bg1"/>
                </a:solidFill>
              </a:rPr>
              <a:t>Sneak peeks to the outside world through the mirror and the guardians at the back of the room</a:t>
            </a:r>
            <a:endParaRPr lang="en-US" sz="1800" dirty="0">
              <a:solidFill>
                <a:schemeClr val="bg1"/>
              </a:solidFill>
            </a:endParaRPr>
          </a:p>
        </p:txBody>
      </p:sp>
      <p:pic>
        <p:nvPicPr>
          <p:cNvPr id="4" name="Picture 3"/>
          <p:cNvPicPr>
            <a:picLocks noChangeAspect="1"/>
          </p:cNvPicPr>
          <p:nvPr/>
        </p:nvPicPr>
        <p:blipFill>
          <a:blip r:embed="rId2"/>
          <a:stretch>
            <a:fillRect/>
          </a:stretch>
        </p:blipFill>
        <p:spPr>
          <a:xfrm>
            <a:off x="838200" y="1690688"/>
            <a:ext cx="4040435" cy="4368983"/>
          </a:xfrm>
          <a:prstGeom prst="rect">
            <a:avLst/>
          </a:prstGeom>
        </p:spPr>
      </p:pic>
    </p:spTree>
    <p:extLst>
      <p:ext uri="{BB962C8B-B14F-4D97-AF65-F5344CB8AC3E}">
        <p14:creationId xmlns:p14="http://schemas.microsoft.com/office/powerpoint/2010/main" val="189224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Orchestra at the Opera – Degas (1870)</a:t>
            </a:r>
            <a:endParaRPr lang="en-US" dirty="0">
              <a:solidFill>
                <a:schemeClr val="bg1"/>
              </a:solidFill>
            </a:endParaRPr>
          </a:p>
        </p:txBody>
      </p:sp>
      <p:sp>
        <p:nvSpPr>
          <p:cNvPr id="3" name="Content Placeholder 2"/>
          <p:cNvSpPr>
            <a:spLocks noGrp="1"/>
          </p:cNvSpPr>
          <p:nvPr>
            <p:ph idx="1"/>
          </p:nvPr>
        </p:nvSpPr>
        <p:spPr>
          <a:xfrm>
            <a:off x="4923692" y="1825625"/>
            <a:ext cx="6430108" cy="4351338"/>
          </a:xfrm>
        </p:spPr>
        <p:txBody>
          <a:bodyPr>
            <a:normAutofit/>
          </a:bodyPr>
          <a:lstStyle/>
          <a:p>
            <a:r>
              <a:rPr lang="en-US" sz="1800" dirty="0" smtClean="0">
                <a:solidFill>
                  <a:schemeClr val="bg1"/>
                </a:solidFill>
              </a:rPr>
              <a:t>Depicts the orchestra in the pit where they play at an opera. </a:t>
            </a:r>
          </a:p>
          <a:p>
            <a:r>
              <a:rPr lang="en-US" sz="1800" dirty="0" smtClean="0">
                <a:solidFill>
                  <a:schemeClr val="bg1"/>
                </a:solidFill>
              </a:rPr>
              <a:t>Instead of focusing on what is usually viewed at these events (the singers and the people on stage) </a:t>
            </a:r>
            <a:r>
              <a:rPr lang="en-US" sz="1800" dirty="0" smtClean="0">
                <a:solidFill>
                  <a:schemeClr val="accent1"/>
                </a:solidFill>
              </a:rPr>
              <a:t>it presents the view that isn’t usually seen</a:t>
            </a:r>
            <a:r>
              <a:rPr lang="en-US" sz="1800" dirty="0" smtClean="0">
                <a:solidFill>
                  <a:schemeClr val="bg1"/>
                </a:solidFill>
              </a:rPr>
              <a:t>- the musicians in the pit. It was common to see the debatably mundane or less fantastic, more </a:t>
            </a:r>
            <a:r>
              <a:rPr lang="en-US" sz="1800" dirty="0" smtClean="0">
                <a:solidFill>
                  <a:schemeClr val="accent1"/>
                </a:solidFill>
              </a:rPr>
              <a:t>every day subjects</a:t>
            </a:r>
            <a:r>
              <a:rPr lang="en-US" sz="1800" dirty="0" smtClean="0">
                <a:solidFill>
                  <a:schemeClr val="bg1"/>
                </a:solidFill>
              </a:rPr>
              <a:t> in Impressionism, such as how the main focus is not the stage.</a:t>
            </a:r>
          </a:p>
          <a:p>
            <a:r>
              <a:rPr lang="en-US" sz="1800" dirty="0" smtClean="0">
                <a:solidFill>
                  <a:schemeClr val="bg1"/>
                </a:solidFill>
              </a:rPr>
              <a:t>The ballerinas on the stage are cut off from the neck up, and are significantly less detailed than the orchestra. </a:t>
            </a:r>
          </a:p>
          <a:p>
            <a:r>
              <a:rPr lang="en-US" sz="1800" dirty="0" smtClean="0">
                <a:solidFill>
                  <a:schemeClr val="bg1"/>
                </a:solidFill>
              </a:rPr>
              <a:t>There is a </a:t>
            </a:r>
            <a:r>
              <a:rPr lang="en-US" sz="1800" dirty="0" smtClean="0">
                <a:solidFill>
                  <a:schemeClr val="accent1"/>
                </a:solidFill>
              </a:rPr>
              <a:t>large contrast </a:t>
            </a:r>
            <a:r>
              <a:rPr lang="en-US" sz="1800" dirty="0" smtClean="0">
                <a:solidFill>
                  <a:schemeClr val="bg1"/>
                </a:solidFill>
              </a:rPr>
              <a:t>between the pit and the stage, especially due to the  use of </a:t>
            </a:r>
            <a:r>
              <a:rPr lang="en-US" sz="1800" dirty="0" smtClean="0">
                <a:solidFill>
                  <a:schemeClr val="accent1"/>
                </a:solidFill>
              </a:rPr>
              <a:t>light and </a:t>
            </a:r>
            <a:r>
              <a:rPr lang="en-US" sz="1800" dirty="0" err="1" smtClean="0">
                <a:solidFill>
                  <a:schemeClr val="accent1"/>
                </a:solidFill>
              </a:rPr>
              <a:t>colour</a:t>
            </a:r>
            <a:r>
              <a:rPr lang="en-US" sz="1800" dirty="0" smtClean="0">
                <a:solidFill>
                  <a:schemeClr val="accent1"/>
                </a:solidFill>
              </a:rPr>
              <a:t>.</a:t>
            </a:r>
          </a:p>
          <a:p>
            <a:r>
              <a:rPr lang="en-US" sz="1800" dirty="0" smtClean="0">
                <a:solidFill>
                  <a:schemeClr val="bg1"/>
                </a:solidFill>
              </a:rPr>
              <a:t>While the piece does have a lot of realism as many of Degas’ works do, there are </a:t>
            </a:r>
            <a:r>
              <a:rPr lang="en-US" sz="1800" dirty="0" smtClean="0">
                <a:solidFill>
                  <a:schemeClr val="accent1"/>
                </a:solidFill>
              </a:rPr>
              <a:t>still distinct brush strokes used </a:t>
            </a:r>
            <a:r>
              <a:rPr lang="en-US" sz="1800" dirty="0" smtClean="0">
                <a:solidFill>
                  <a:schemeClr val="bg1"/>
                </a:solidFill>
              </a:rPr>
              <a:t>as well as a focus of light and </a:t>
            </a:r>
            <a:r>
              <a:rPr lang="en-US" sz="1800" dirty="0" err="1" smtClean="0">
                <a:solidFill>
                  <a:schemeClr val="bg1"/>
                </a:solidFill>
              </a:rPr>
              <a:t>colour</a:t>
            </a:r>
            <a:r>
              <a:rPr lang="en-US" sz="1800" dirty="0">
                <a:solidFill>
                  <a:schemeClr val="bg1"/>
                </a:solidFill>
              </a:rPr>
              <a:t>.</a:t>
            </a:r>
          </a:p>
        </p:txBody>
      </p:sp>
      <p:pic>
        <p:nvPicPr>
          <p:cNvPr id="4" name="Picture 3"/>
          <p:cNvPicPr>
            <a:picLocks noChangeAspect="1"/>
          </p:cNvPicPr>
          <p:nvPr/>
        </p:nvPicPr>
        <p:blipFill>
          <a:blip r:embed="rId2"/>
          <a:stretch>
            <a:fillRect/>
          </a:stretch>
        </p:blipFill>
        <p:spPr>
          <a:xfrm>
            <a:off x="1323051" y="1825625"/>
            <a:ext cx="3245042" cy="3937000"/>
          </a:xfrm>
          <a:prstGeom prst="rect">
            <a:avLst/>
          </a:prstGeom>
        </p:spPr>
      </p:pic>
    </p:spTree>
    <p:extLst>
      <p:ext uri="{BB962C8B-B14F-4D97-AF65-F5344CB8AC3E}">
        <p14:creationId xmlns:p14="http://schemas.microsoft.com/office/powerpoint/2010/main" val="39447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bg1"/>
                </a:solidFill>
                <a:latin typeface="Apple Chancery" charset="0"/>
                <a:ea typeface="Apple Chancery" charset="0"/>
                <a:cs typeface="Apple Chancery" charset="0"/>
              </a:rPr>
              <a:t>Claude Monet (1840-1926)</a:t>
            </a:r>
            <a:endParaRPr lang="en-US" sz="5400" dirty="0">
              <a:solidFill>
                <a:schemeClr val="bg1"/>
              </a:solidFill>
              <a:latin typeface="Apple Chancery" charset="0"/>
              <a:ea typeface="Apple Chancery" charset="0"/>
              <a:cs typeface="Apple Chancery" charset="0"/>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Born Oscar </a:t>
            </a:r>
            <a:r>
              <a:rPr lang="en-US" dirty="0">
                <a:solidFill>
                  <a:schemeClr val="bg1"/>
                </a:solidFill>
              </a:rPr>
              <a:t>Claude </a:t>
            </a:r>
            <a:r>
              <a:rPr lang="en-US" dirty="0" smtClean="0">
                <a:solidFill>
                  <a:schemeClr val="bg1"/>
                </a:solidFill>
              </a:rPr>
              <a:t>Monet</a:t>
            </a:r>
          </a:p>
          <a:p>
            <a:endParaRPr lang="en-US" dirty="0"/>
          </a:p>
          <a:p>
            <a:pPr algn="ctr"/>
            <a:r>
              <a:rPr lang="en-US" sz="3500" b="1" dirty="0">
                <a:solidFill>
                  <a:schemeClr val="accent1"/>
                </a:solidFill>
                <a:latin typeface="Papyrus" charset="0"/>
                <a:ea typeface="Papyrus" charset="0"/>
                <a:cs typeface="Papyrus" charset="0"/>
              </a:rPr>
              <a:t>"Everyone discusses my art and pretends to understand, as if it were necessary to understand, when it is simply necessary to love." </a:t>
            </a:r>
            <a:endParaRPr lang="en-US" sz="3500" b="1" dirty="0" smtClean="0">
              <a:solidFill>
                <a:schemeClr val="accent1"/>
              </a:solidFill>
              <a:latin typeface="Papyrus" charset="0"/>
              <a:ea typeface="Papyrus" charset="0"/>
              <a:cs typeface="Papyrus" charset="0"/>
            </a:endParaRPr>
          </a:p>
          <a:p>
            <a:endParaRPr lang="en-US" dirty="0"/>
          </a:p>
          <a:p>
            <a:r>
              <a:rPr lang="en-US" dirty="0">
                <a:solidFill>
                  <a:schemeClr val="bg1"/>
                </a:solidFill>
              </a:rPr>
              <a:t>Initiator, leader and unswerving advocate of the impressionist style in France</a:t>
            </a:r>
          </a:p>
          <a:p>
            <a:endParaRPr lang="en-US" dirty="0">
              <a:solidFill>
                <a:schemeClr val="bg1"/>
              </a:solidFill>
            </a:endParaRPr>
          </a:p>
          <a:p>
            <a:r>
              <a:rPr lang="en-US" dirty="0">
                <a:solidFill>
                  <a:schemeClr val="bg1"/>
                </a:solidFill>
              </a:rPr>
              <a:t>The most consistent artist and practitioner of the philosophy and idea of expressing perception rather than detail, especially applied to landscape painting</a:t>
            </a:r>
          </a:p>
          <a:p>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0129227" y="365125"/>
            <a:ext cx="1593850" cy="2132241"/>
          </a:xfrm>
          <a:prstGeom prst="rect">
            <a:avLst/>
          </a:prstGeom>
        </p:spPr>
      </p:pic>
    </p:spTree>
    <p:extLst>
      <p:ext uri="{BB962C8B-B14F-4D97-AF65-F5344CB8AC3E}">
        <p14:creationId xmlns:p14="http://schemas.microsoft.com/office/powerpoint/2010/main" val="190198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Bridge Over a Pond of Waterlilies (1899)</a:t>
            </a:r>
          </a:p>
        </p:txBody>
      </p:sp>
      <p:sp>
        <p:nvSpPr>
          <p:cNvPr id="3" name="Content Placeholder 2"/>
          <p:cNvSpPr>
            <a:spLocks noGrp="1"/>
          </p:cNvSpPr>
          <p:nvPr>
            <p:ph idx="1"/>
          </p:nvPr>
        </p:nvSpPr>
        <p:spPr>
          <a:xfrm>
            <a:off x="4783015" y="1825625"/>
            <a:ext cx="6570785" cy="4351338"/>
          </a:xfrm>
        </p:spPr>
        <p:txBody>
          <a:bodyPr>
            <a:normAutofit fontScale="85000" lnSpcReduction="10000"/>
          </a:bodyPr>
          <a:lstStyle/>
          <a:p>
            <a:r>
              <a:rPr lang="en-US" dirty="0">
                <a:solidFill>
                  <a:schemeClr val="bg1"/>
                </a:solidFill>
              </a:rPr>
              <a:t>Located at Metropolitan Museum of Art</a:t>
            </a:r>
          </a:p>
          <a:p>
            <a:r>
              <a:rPr lang="en-US" dirty="0">
                <a:solidFill>
                  <a:schemeClr val="bg1"/>
                </a:solidFill>
              </a:rPr>
              <a:t>Oil on canvas</a:t>
            </a:r>
          </a:p>
          <a:p>
            <a:r>
              <a:rPr lang="en-US" dirty="0">
                <a:solidFill>
                  <a:schemeClr val="bg1"/>
                </a:solidFill>
              </a:rPr>
              <a:t>Arched wooden bridge over pond</a:t>
            </a:r>
          </a:p>
          <a:p>
            <a:r>
              <a:rPr lang="en-US" dirty="0">
                <a:solidFill>
                  <a:schemeClr val="bg1"/>
                </a:solidFill>
              </a:rPr>
              <a:t>Waterlilies depicted on the surface of the pond</a:t>
            </a:r>
          </a:p>
          <a:p>
            <a:r>
              <a:rPr lang="en-US" dirty="0">
                <a:solidFill>
                  <a:schemeClr val="bg1"/>
                </a:solidFill>
              </a:rPr>
              <a:t>Clear blue sky partially visible through the trees</a:t>
            </a:r>
          </a:p>
          <a:p>
            <a:r>
              <a:rPr lang="en-US" dirty="0">
                <a:solidFill>
                  <a:schemeClr val="bg1"/>
                </a:solidFill>
              </a:rPr>
              <a:t>Vegetation reflected in the water</a:t>
            </a:r>
          </a:p>
          <a:p>
            <a:r>
              <a:rPr lang="en-US" dirty="0">
                <a:solidFill>
                  <a:schemeClr val="bg1"/>
                </a:solidFill>
              </a:rPr>
              <a:t>Extremely </a:t>
            </a:r>
            <a:r>
              <a:rPr lang="en-US" dirty="0">
                <a:solidFill>
                  <a:schemeClr val="accent1"/>
                </a:solidFill>
              </a:rPr>
              <a:t>vague</a:t>
            </a:r>
            <a:r>
              <a:rPr lang="en-US" dirty="0">
                <a:solidFill>
                  <a:schemeClr val="bg1"/>
                </a:solidFill>
              </a:rPr>
              <a:t>, loose brush strokes </a:t>
            </a:r>
          </a:p>
          <a:p>
            <a:r>
              <a:rPr lang="en-US" dirty="0">
                <a:solidFill>
                  <a:schemeClr val="bg1"/>
                </a:solidFill>
              </a:rPr>
              <a:t>Abundance of pure, </a:t>
            </a:r>
            <a:r>
              <a:rPr lang="en-US" b="1" dirty="0">
                <a:solidFill>
                  <a:schemeClr val="bg1"/>
                </a:solidFill>
              </a:rPr>
              <a:t>vibrant</a:t>
            </a:r>
            <a:r>
              <a:rPr lang="en-US" dirty="0">
                <a:solidFill>
                  <a:schemeClr val="bg1"/>
                </a:solidFill>
              </a:rPr>
              <a:t> </a:t>
            </a:r>
            <a:r>
              <a:rPr lang="en-US" dirty="0" err="1">
                <a:solidFill>
                  <a:schemeClr val="accent1"/>
                </a:solidFill>
              </a:rPr>
              <a:t>colours</a:t>
            </a:r>
            <a:endParaRPr lang="en-US" dirty="0">
              <a:solidFill>
                <a:schemeClr val="accent1"/>
              </a:solidFill>
            </a:endParaRPr>
          </a:p>
          <a:p>
            <a:r>
              <a:rPr lang="en-US" dirty="0">
                <a:solidFill>
                  <a:schemeClr val="bg1"/>
                </a:solidFill>
              </a:rPr>
              <a:t>No extreme detail</a:t>
            </a:r>
          </a:p>
          <a:p>
            <a:r>
              <a:rPr lang="en-US" dirty="0">
                <a:solidFill>
                  <a:schemeClr val="accent1"/>
                </a:solidFill>
              </a:rPr>
              <a:t>Suggestion</a:t>
            </a:r>
            <a:r>
              <a:rPr lang="en-US" dirty="0">
                <a:solidFill>
                  <a:schemeClr val="bg1"/>
                </a:solidFill>
              </a:rPr>
              <a:t> of trees</a:t>
            </a:r>
          </a:p>
        </p:txBody>
      </p:sp>
      <p:pic>
        <p:nvPicPr>
          <p:cNvPr id="4" name="Picture 3"/>
          <p:cNvPicPr>
            <a:picLocks noChangeAspect="1"/>
          </p:cNvPicPr>
          <p:nvPr/>
        </p:nvPicPr>
        <p:blipFill>
          <a:blip r:embed="rId2"/>
          <a:stretch>
            <a:fillRect/>
          </a:stretch>
        </p:blipFill>
        <p:spPr>
          <a:xfrm>
            <a:off x="838200" y="1690688"/>
            <a:ext cx="3627315" cy="4431400"/>
          </a:xfrm>
          <a:prstGeom prst="rect">
            <a:avLst/>
          </a:prstGeom>
        </p:spPr>
      </p:pic>
    </p:spTree>
    <p:extLst>
      <p:ext uri="{BB962C8B-B14F-4D97-AF65-F5344CB8AC3E}">
        <p14:creationId xmlns:p14="http://schemas.microsoft.com/office/powerpoint/2010/main" val="184297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Impressionism, Sunrise (1872)</a:t>
            </a:r>
          </a:p>
        </p:txBody>
      </p:sp>
      <p:sp>
        <p:nvSpPr>
          <p:cNvPr id="3" name="Content Placeholder 2"/>
          <p:cNvSpPr>
            <a:spLocks noGrp="1"/>
          </p:cNvSpPr>
          <p:nvPr>
            <p:ph idx="1"/>
          </p:nvPr>
        </p:nvSpPr>
        <p:spPr>
          <a:xfrm>
            <a:off x="5392616" y="1669807"/>
            <a:ext cx="6523892" cy="4486275"/>
          </a:xfrm>
        </p:spPr>
        <p:txBody>
          <a:bodyPr>
            <a:normAutofit fontScale="77500" lnSpcReduction="20000"/>
          </a:bodyPr>
          <a:lstStyle/>
          <a:p>
            <a:r>
              <a:rPr lang="en-US" dirty="0">
                <a:solidFill>
                  <a:schemeClr val="bg1"/>
                </a:solidFill>
              </a:rPr>
              <a:t>Located at </a:t>
            </a:r>
            <a:r>
              <a:rPr lang="en-US" dirty="0" err="1">
                <a:solidFill>
                  <a:schemeClr val="bg1"/>
                </a:solidFill>
              </a:rPr>
              <a:t>Musée</a:t>
            </a:r>
            <a:r>
              <a:rPr lang="en-US" dirty="0">
                <a:solidFill>
                  <a:schemeClr val="bg1"/>
                </a:solidFill>
              </a:rPr>
              <a:t> </a:t>
            </a:r>
            <a:r>
              <a:rPr lang="en-US" dirty="0" err="1">
                <a:solidFill>
                  <a:schemeClr val="bg1"/>
                </a:solidFill>
              </a:rPr>
              <a:t>Marmottan</a:t>
            </a:r>
            <a:r>
              <a:rPr lang="en-US" dirty="0">
                <a:solidFill>
                  <a:schemeClr val="bg1"/>
                </a:solidFill>
              </a:rPr>
              <a:t> Monet, Paris</a:t>
            </a:r>
          </a:p>
          <a:p>
            <a:r>
              <a:rPr lang="en-US" dirty="0">
                <a:solidFill>
                  <a:schemeClr val="bg1"/>
                </a:solidFill>
              </a:rPr>
              <a:t>Oil on canvas</a:t>
            </a:r>
          </a:p>
          <a:p>
            <a:r>
              <a:rPr lang="en-US" dirty="0" err="1">
                <a:solidFill>
                  <a:schemeClr val="bg1"/>
                </a:solidFill>
              </a:rPr>
              <a:t>Harbour</a:t>
            </a:r>
            <a:r>
              <a:rPr lang="en-US" dirty="0">
                <a:solidFill>
                  <a:schemeClr val="bg1"/>
                </a:solidFill>
              </a:rPr>
              <a:t> of </a:t>
            </a:r>
            <a:r>
              <a:rPr lang="en-US" dirty="0" err="1">
                <a:solidFill>
                  <a:schemeClr val="bg1"/>
                </a:solidFill>
              </a:rPr>
              <a:t>LeHavre</a:t>
            </a:r>
            <a:r>
              <a:rPr lang="en-US" dirty="0">
                <a:solidFill>
                  <a:schemeClr val="bg1"/>
                </a:solidFill>
              </a:rPr>
              <a:t>, France</a:t>
            </a:r>
          </a:p>
          <a:p>
            <a:r>
              <a:rPr lang="en-US" dirty="0">
                <a:solidFill>
                  <a:schemeClr val="accent1"/>
                </a:solidFill>
              </a:rPr>
              <a:t>Sketched quickly </a:t>
            </a:r>
            <a:r>
              <a:rPr lang="en-US" dirty="0">
                <a:solidFill>
                  <a:schemeClr val="bg1"/>
                </a:solidFill>
              </a:rPr>
              <a:t>in oil paints on canvas</a:t>
            </a:r>
          </a:p>
          <a:p>
            <a:r>
              <a:rPr lang="en-US" dirty="0">
                <a:solidFill>
                  <a:schemeClr val="bg1"/>
                </a:solidFill>
              </a:rPr>
              <a:t>Portrays the </a:t>
            </a:r>
            <a:r>
              <a:rPr lang="en-US" dirty="0">
                <a:solidFill>
                  <a:schemeClr val="accent1"/>
                </a:solidFill>
              </a:rPr>
              <a:t>natural light </a:t>
            </a:r>
            <a:r>
              <a:rPr lang="en-US" dirty="0">
                <a:solidFill>
                  <a:schemeClr val="bg1"/>
                </a:solidFill>
              </a:rPr>
              <a:t>of the moment because it was done so fast</a:t>
            </a:r>
          </a:p>
          <a:p>
            <a:r>
              <a:rPr lang="en-US" dirty="0">
                <a:solidFill>
                  <a:schemeClr val="bg1"/>
                </a:solidFill>
              </a:rPr>
              <a:t>Very </a:t>
            </a:r>
            <a:r>
              <a:rPr lang="en-US" dirty="0">
                <a:solidFill>
                  <a:schemeClr val="accent1"/>
                </a:solidFill>
              </a:rPr>
              <a:t>spontaneous</a:t>
            </a:r>
            <a:r>
              <a:rPr lang="en-US" dirty="0">
                <a:solidFill>
                  <a:schemeClr val="bg1"/>
                </a:solidFill>
              </a:rPr>
              <a:t>,</a:t>
            </a:r>
            <a:r>
              <a:rPr lang="en-US" dirty="0"/>
              <a:t> </a:t>
            </a:r>
            <a:r>
              <a:rPr lang="en-US" dirty="0">
                <a:solidFill>
                  <a:schemeClr val="bg1"/>
                </a:solidFill>
              </a:rPr>
              <a:t>done while looking out his window on a spring morning</a:t>
            </a:r>
          </a:p>
          <a:p>
            <a:r>
              <a:rPr lang="en-US" dirty="0">
                <a:solidFill>
                  <a:schemeClr val="bg1"/>
                </a:solidFill>
              </a:rPr>
              <a:t>Sun against the dawn sky (</a:t>
            </a:r>
            <a:r>
              <a:rPr lang="en-US" dirty="0">
                <a:solidFill>
                  <a:schemeClr val="accent1"/>
                </a:solidFill>
              </a:rPr>
              <a:t>contrast</a:t>
            </a:r>
            <a:r>
              <a:rPr lang="en-US" dirty="0">
                <a:solidFill>
                  <a:schemeClr val="bg1"/>
                </a:solidFill>
              </a:rPr>
              <a:t>)</a:t>
            </a:r>
          </a:p>
          <a:p>
            <a:r>
              <a:rPr lang="en-US" dirty="0">
                <a:solidFill>
                  <a:schemeClr val="bg1"/>
                </a:solidFill>
              </a:rPr>
              <a:t>Clouds holding the </a:t>
            </a:r>
            <a:r>
              <a:rPr lang="en-US" dirty="0" err="1">
                <a:solidFill>
                  <a:schemeClr val="bg1"/>
                </a:solidFill>
              </a:rPr>
              <a:t>colour</a:t>
            </a:r>
            <a:r>
              <a:rPr lang="en-US" dirty="0">
                <a:solidFill>
                  <a:schemeClr val="bg1"/>
                </a:solidFill>
              </a:rPr>
              <a:t> of the sun</a:t>
            </a:r>
          </a:p>
          <a:p>
            <a:r>
              <a:rPr lang="en-US" dirty="0">
                <a:solidFill>
                  <a:schemeClr val="bg1"/>
                </a:solidFill>
              </a:rPr>
              <a:t>Boats, fairly </a:t>
            </a:r>
            <a:r>
              <a:rPr lang="en-US" dirty="0">
                <a:solidFill>
                  <a:schemeClr val="accent1"/>
                </a:solidFill>
              </a:rPr>
              <a:t>undefined</a:t>
            </a:r>
          </a:p>
          <a:p>
            <a:r>
              <a:rPr lang="en-US" dirty="0">
                <a:solidFill>
                  <a:schemeClr val="bg1"/>
                </a:solidFill>
              </a:rPr>
              <a:t>Dark brush strokes to indicate the movement of the water</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238470" y="1669807"/>
            <a:ext cx="5154146" cy="4002043"/>
          </a:xfrm>
          <a:prstGeom prst="rect">
            <a:avLst/>
          </a:prstGeom>
        </p:spPr>
      </p:pic>
    </p:spTree>
    <p:extLst>
      <p:ext uri="{BB962C8B-B14F-4D97-AF65-F5344CB8AC3E}">
        <p14:creationId xmlns:p14="http://schemas.microsoft.com/office/powerpoint/2010/main" val="111220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3095</TotalTime>
  <Words>908</Words>
  <Application>Microsoft Macintosh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 Chancery</vt:lpstr>
      <vt:lpstr>Athelas</vt:lpstr>
      <vt:lpstr>Calibri</vt:lpstr>
      <vt:lpstr>Calibri Light</vt:lpstr>
      <vt:lpstr>Papyrus</vt:lpstr>
      <vt:lpstr>Arial</vt:lpstr>
      <vt:lpstr>Office Theme</vt:lpstr>
      <vt:lpstr>PowerPoint Presentation</vt:lpstr>
      <vt:lpstr>Brief History</vt:lpstr>
      <vt:lpstr>Style Features</vt:lpstr>
      <vt:lpstr>Edgar Degas (July 19, 1834 – Sept. 27, 1917)</vt:lpstr>
      <vt:lpstr>The Dance Class – Degas (1874)</vt:lpstr>
      <vt:lpstr>The Orchestra at the Opera – Degas (1870)</vt:lpstr>
      <vt:lpstr>Claude Monet (1840-1926)</vt:lpstr>
      <vt:lpstr>Bridge Over a Pond of Waterlilies (1899)</vt:lpstr>
      <vt:lpstr>Impressionism, Sunrise (1872)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Alissa Aarts</dc:creator>
  <cp:lastModifiedBy>Alissa Aarts</cp:lastModifiedBy>
  <cp:revision>18</cp:revision>
  <dcterms:created xsi:type="dcterms:W3CDTF">2017-10-28T20:06:55Z</dcterms:created>
  <dcterms:modified xsi:type="dcterms:W3CDTF">2017-10-30T23:42:24Z</dcterms:modified>
</cp:coreProperties>
</file>